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3" r:id="rId3"/>
    <p:sldId id="264" r:id="rId4"/>
    <p:sldId id="272" r:id="rId5"/>
    <p:sldId id="265" r:id="rId6"/>
    <p:sldId id="258" r:id="rId7"/>
    <p:sldId id="268" r:id="rId8"/>
    <p:sldId id="266" r:id="rId9"/>
    <p:sldId id="259" r:id="rId10"/>
    <p:sldId id="267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6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2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2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DF98198C-7BD1-42F9-8BDE-0212EFD65AB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1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1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DD490B70-411B-4E9F-8358-B6CB49FB4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8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90B70-411B-4E9F-8358-B6CB49FB4D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1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90B70-411B-4E9F-8358-B6CB49FB4D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1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B6FE7A-4D50-A76E-E4DA-114C5D5D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BDC5A9-8C12-F0BB-0EEA-CCD9EDBA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4B97D4-B5CA-FFE2-B828-75744EF4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052738-58E3-C1BC-42AB-BD30ABB7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3B5263-83DD-A976-3896-8470F4E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0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65E55-75E1-4762-9A9C-1DAB8FAA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13F80F8-82F1-3B52-542D-95D3A713C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126E8E-C87D-3D33-4818-12E412CE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27D11F-93C9-646A-0A0E-C5927DC2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9B6A9F-DF6B-D2F4-1A11-4F8FB1D0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7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903F750-3576-2D21-A90F-839887D90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B9ED732-25C0-EB6B-4E18-B70907863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9F0898-C725-65BF-78F3-BABFAEA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DCECE6-0C02-461C-9AC2-3CA86FC5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FF0B34-4EA3-1890-681A-DCA057FC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4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C74EEB-13A0-B821-F4D0-9E96FCD9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37137B-5009-781B-B05D-1C37D598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AC710B-4D15-48AC-818F-3037171E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B95669-505D-9EED-1914-71B72A4E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12BB47-9BC0-74F8-5B27-78897456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5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47745C-FA4B-2459-247A-E383C948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540AC3-680F-0C90-C5EA-90222F230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2C4569-741C-9672-B53B-DA25644C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15EDA9-7491-2017-0C90-89ADE032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C01377-2DE1-0BA3-72C0-9493FE0C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2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8E6D77-3DFC-3FAF-2D25-B16D21E8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E79458-4DF3-8647-5409-B8C111085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C23450C-A67C-7B0C-5A91-5B50A2331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DDD76AF-D6B9-02E1-B7F1-B97A5AA3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54751D-624C-135B-F8FD-0F9CC9A3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A5B2F7-0478-99C2-821D-6D7498A9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0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91F49-2F46-447C-EC1E-72834FB0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F0DA2A-2739-B4A3-1097-04FC7D8BD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92631AE-2349-B315-B2FA-33FE09E0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1EE169D-CC3A-E497-9128-A3D43B743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69B77AE-0D13-3C65-6636-58601B147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1DF5B9-6B6F-4B8E-1BF5-58970F58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ECB9877-A2CE-7D84-A081-CEBEDCEA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CC06492-0179-7BAC-FB8B-74E8EB9D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8E05C8-4AA0-2605-1CBD-DF7A46F5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9829F6-F1F2-E428-BDCB-41AC9BE1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23EB86D-866F-96C2-0A2D-A719FA94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6DF4DF4-A046-35F5-0D33-ECE2C40B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6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E24CC44-1BEC-D872-344F-4EB086F9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3D6957D-185A-367D-8D0F-667136E0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D7CCB1-B368-3706-92BE-B742F334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0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889FC3-077D-247E-4DD3-0B430C92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D0DF2-0438-5FB5-6EAA-AF220EC1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54AAE1-1E17-A529-3F24-0A4D1012E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48956A-855C-18C9-582D-79D52280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2C4196-D126-6B57-B8E1-685DFFD3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56AF124-EABC-388B-6453-E4B5D993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E34532-F6EE-F5F2-9093-DA29733A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567BFCF-F8C4-8B1E-4A5D-FF0740FF3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FC75591-1842-C75A-7234-035646E68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8EADE7-5B77-EBC3-B8BA-BCA13FCF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52D5CF-00FD-FAF4-B0CB-8CF9C9E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504106-AE37-8DB8-FD3F-6C3C9B85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EA6357-3D84-F403-91B7-CAAB5D3C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05B52C-0009-28D4-5206-DC4606C37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58C1FD-0CFA-7BB2-3374-91EFCB87D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C8A3-641B-48CD-BEB4-8DEC717D0C37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D149EC-2776-9F9E-6E76-34EDBAB06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86A7A9-A3B0-5170-D2B6-C7E5AC1ED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FE980-1D7F-4004-84FC-23F43016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240" y="0"/>
            <a:ext cx="1027176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C4A1FB4-EFF6-E18A-2C60-336048487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6000">
                <a:srgbClr val="0069AC"/>
              </a:gs>
              <a:gs pos="100000">
                <a:srgbClr val="0069A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408241-743E-BDA8-7B75-4684662959B4}"/>
              </a:ext>
            </a:extLst>
          </p:cNvPr>
          <p:cNvSpPr txBox="1"/>
          <p:nvPr/>
        </p:nvSpPr>
        <p:spPr>
          <a:xfrm>
            <a:off x="481780" y="2227509"/>
            <a:ext cx="8141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Северо-Уральское управление </a:t>
            </a:r>
            <a:r>
              <a:rPr lang="ru-RU" sz="3200" spc="-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Ростехнадзора</a:t>
            </a:r>
            <a:endParaRPr lang="ru-RU" sz="3200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эмблема, символ, логотип, снимок экран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2E18C42F-C839-F1E5-3275-BD0882CE2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8" t="20083" b="20909"/>
          <a:stretch/>
        </p:blipFill>
        <p:spPr>
          <a:xfrm>
            <a:off x="481780" y="283584"/>
            <a:ext cx="2074608" cy="1943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E627E8-6775-7EBF-F627-B4147F013F41}"/>
              </a:ext>
            </a:extLst>
          </p:cNvPr>
          <p:cNvSpPr txBox="1"/>
          <p:nvPr/>
        </p:nvSpPr>
        <p:spPr>
          <a:xfrm>
            <a:off x="481780" y="3388059"/>
            <a:ext cx="1067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готовности муниципальных образований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отопительному периоду 2025–2026 годов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FE2B9F-F5CA-4B92-041C-1118006C0764}"/>
              </a:ext>
            </a:extLst>
          </p:cNvPr>
          <p:cNvSpPr txBox="1"/>
          <p:nvPr/>
        </p:nvSpPr>
        <p:spPr>
          <a:xfrm>
            <a:off x="481780" y="6271258"/>
            <a:ext cx="1550674" cy="44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05140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017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образования,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подлежащие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оценке в отопительном периоде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93098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09072" y="5949034"/>
            <a:ext cx="7785905" cy="3830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4B07C6A-67D3-423E-B726-CF30C015F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0813" y="965706"/>
            <a:ext cx="2789077" cy="4589362"/>
          </a:xfrm>
          <a:prstGeom prst="rect">
            <a:avLst/>
          </a:prstGeom>
        </p:spPr>
      </p:pic>
      <p:cxnSp>
        <p:nvCxnSpPr>
          <p:cNvPr id="40" name="Соединитель: уступ 21">
            <a:extLst>
              <a:ext uri="{FF2B5EF4-FFF2-40B4-BE49-F238E27FC236}">
                <a16:creationId xmlns="" xmlns:a16="http://schemas.microsoft.com/office/drawing/2014/main" id="{6267BC2D-EA51-40CF-AAD7-470580B14D54}"/>
              </a:ext>
            </a:extLst>
          </p:cNvPr>
          <p:cNvCxnSpPr>
            <a:cxnSpLocks/>
          </p:cNvCxnSpPr>
          <p:nvPr/>
        </p:nvCxnSpPr>
        <p:spPr>
          <a:xfrm rot="10800000">
            <a:off x="2738438" y="3026038"/>
            <a:ext cx="2151256" cy="500671"/>
          </a:xfrm>
          <a:prstGeom prst="bentConnector3">
            <a:avLst>
              <a:gd name="adj1" fmla="val -113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991A0924-EA9A-4E5A-BAD5-C3E4D107678E}"/>
              </a:ext>
            </a:extLst>
          </p:cNvPr>
          <p:cNvCxnSpPr>
            <a:cxnSpLocks/>
          </p:cNvCxnSpPr>
          <p:nvPr/>
        </p:nvCxnSpPr>
        <p:spPr>
          <a:xfrm flipH="1">
            <a:off x="2362200" y="5289983"/>
            <a:ext cx="308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27789F8-4DE3-4880-9F5A-345B59FFE48A}"/>
              </a:ext>
            </a:extLst>
          </p:cNvPr>
          <p:cNvSpPr txBox="1"/>
          <p:nvPr/>
        </p:nvSpPr>
        <p:spPr>
          <a:xfrm>
            <a:off x="2362200" y="4847805"/>
            <a:ext cx="254856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Тюменская область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B46AE7D-A68C-4C43-9891-0BC71121CA7C}"/>
              </a:ext>
            </a:extLst>
          </p:cNvPr>
          <p:cNvSpPr txBox="1"/>
          <p:nvPr/>
        </p:nvSpPr>
        <p:spPr>
          <a:xfrm>
            <a:off x="5189050" y="4053901"/>
            <a:ext cx="1600468" cy="46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Ʃ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млн км</a:t>
            </a:r>
            <a:r>
              <a:rPr lang="ru-RU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991A0924-EA9A-4E5A-BAD5-C3E4D107678E}"/>
              </a:ext>
            </a:extLst>
          </p:cNvPr>
          <p:cNvCxnSpPr>
            <a:cxnSpLocks/>
          </p:cNvCxnSpPr>
          <p:nvPr/>
        </p:nvCxnSpPr>
        <p:spPr>
          <a:xfrm flipH="1">
            <a:off x="7237945" y="2581708"/>
            <a:ext cx="19100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4BD65D0-3C8A-46BC-A715-D315D0BA8E24}"/>
              </a:ext>
            </a:extLst>
          </p:cNvPr>
          <p:cNvSpPr txBox="1"/>
          <p:nvPr/>
        </p:nvSpPr>
        <p:spPr>
          <a:xfrm>
            <a:off x="7897042" y="2112412"/>
            <a:ext cx="1250921" cy="46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ЯНАО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5D88428-8C31-4EB5-A2C0-0300C4F3B7D1}"/>
              </a:ext>
            </a:extLst>
          </p:cNvPr>
          <p:cNvSpPr txBox="1"/>
          <p:nvPr/>
        </p:nvSpPr>
        <p:spPr>
          <a:xfrm>
            <a:off x="7897041" y="2574631"/>
            <a:ext cx="128488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AF14A0D-BDAB-45A1-9751-DA693E1E626B}"/>
              </a:ext>
            </a:extLst>
          </p:cNvPr>
          <p:cNvSpPr txBox="1"/>
          <p:nvPr/>
        </p:nvSpPr>
        <p:spPr>
          <a:xfrm>
            <a:off x="2600306" y="2528920"/>
            <a:ext cx="217654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800">
                <a:latin typeface="Akrobat SemiBold" panose="00000700000000000000" pitchFamily="2" charset="-52"/>
              </a:defRPr>
            </a:lvl1pPr>
          </a:lstStyle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ХМАО-Югра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комиссиях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органов местного самоуправления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58570"/>
              </p:ext>
            </p:extLst>
          </p:nvPr>
        </p:nvGraphicFramePr>
        <p:xfrm>
          <a:off x="457199" y="967653"/>
          <a:ext cx="10345783" cy="5276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57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0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 (13)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6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Завершено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(9):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Приуральский район;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Пуровский район;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Губкинский;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Лабытнанги;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Муравленко;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Новый Уренгой;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0000"/>
                        </a:lnSpc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Ноябрьск;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0000"/>
                        </a:lnSpc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Салехард;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0000"/>
                        </a:lnSpc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13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Надымский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район.</a:t>
                      </a:r>
                      <a:endParaRPr lang="en-US" sz="13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0000"/>
                        </a:lnSpc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работе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Красноселькупский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район;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Тазовский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район;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Шурышкарский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район;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­"/>
                        <a:tabLst>
                          <a:tab pos="450215" algn="l"/>
                          <a:tab pos="630555" algn="l"/>
                        </a:tabLst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Ямальский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район.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1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Оценка готовности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2624"/>
              </p:ext>
            </p:extLst>
          </p:nvPr>
        </p:nvGraphicFramePr>
        <p:xfrm>
          <a:off x="457199" y="1206188"/>
          <a:ext cx="10827817" cy="5037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7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674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 (13)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0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работе (3):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г. Муравленко;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г. Новый Уренгой;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г. Ноябрьск.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3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Текущие результаты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оценки готовности к отопительному периоду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7199" y="1402520"/>
            <a:ext cx="115108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  <a:tab pos="3759200" algn="l"/>
              </a:tabLs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Информация о готовности теплоснабжающих,</a:t>
            </a:r>
          </a:p>
          <a:p>
            <a:pPr algn="ctr">
              <a:tabLst>
                <a:tab pos="450215" algn="l"/>
                <a:tab pos="3759200" algn="l"/>
              </a:tabLst>
            </a:pP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теплосетевых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организаций и владельцев тепловых сетей</a:t>
            </a:r>
          </a:p>
          <a:p>
            <a:pPr algn="ctr">
              <a:tabLst>
                <a:tab pos="450215" algn="l"/>
                <a:tab pos="3759200" algn="l"/>
              </a:tabLs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сентября 2025 г.</a:t>
            </a:r>
          </a:p>
          <a:p>
            <a:pPr algn="ctr">
              <a:tabLst>
                <a:tab pos="450215" algn="l"/>
                <a:tab pos="3759200" algn="l"/>
              </a:tabLst>
            </a:pPr>
            <a:endParaRPr lang="ru-RU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1200"/>
              </a:spcBef>
              <a:tabLst>
                <a:tab pos="450215" algn="l"/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Ямало-Ненецкий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автономный округ (проверены в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муниципальных образованиях из 13):</a:t>
            </a:r>
          </a:p>
          <a:p>
            <a:pPr marL="719138" lvl="0" indent="-285750" algn="just">
              <a:buFont typeface="Wingdings" panose="05000000000000000000" pitchFamily="2" charset="2"/>
              <a:buChar char="§"/>
              <a:tabLst>
                <a:tab pos="450215" algn="l"/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ТСО с уровнем «Не готов»;</a:t>
            </a:r>
          </a:p>
          <a:p>
            <a:pPr marL="719138" lvl="0" indent="-285750" algn="just">
              <a:buFont typeface="Wingdings" panose="05000000000000000000" pitchFamily="2" charset="2"/>
              <a:buChar char="§"/>
              <a:tabLst>
                <a:tab pos="450215" algn="l"/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ТСО с уровнем «Готов»;</a:t>
            </a:r>
          </a:p>
          <a:p>
            <a:pPr marL="719138" lvl="0" indent="-285750" algn="just">
              <a:buFont typeface="Wingdings" panose="05000000000000000000" pitchFamily="2" charset="2"/>
              <a:buChar char="§"/>
              <a:tabLst>
                <a:tab pos="450215" algn="l"/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ТСО с уровнем  «Готов с условиями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Характерные нарушения,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при проведении оценок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347AED9-F603-4462-9929-04A19D4B2A82}"/>
              </a:ext>
            </a:extLst>
          </p:cNvPr>
          <p:cNvSpPr/>
          <p:nvPr/>
        </p:nvSpPr>
        <p:spPr>
          <a:xfrm>
            <a:off x="457199" y="2004522"/>
            <a:ext cx="11510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450215" algn="l"/>
                <a:tab pos="630555" algn="l"/>
              </a:tabLs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текущую дату всего выявлено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239  нарушений</a:t>
            </a:r>
          </a:p>
          <a:p>
            <a:pPr lvl="0" algn="just">
              <a:spcAft>
                <a:spcPts val="600"/>
              </a:spcAft>
              <a:tabLst>
                <a:tab pos="450215" algn="l"/>
                <a:tab pos="630555" algn="l"/>
              </a:tabLst>
            </a:pP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Характерные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нарушения:</a:t>
            </a: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невыполнение графиков ремонтов тепловых сетей и котельного оборудования;</a:t>
            </a: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режимно-наладочных испытаний котлов;</a:t>
            </a:r>
          </a:p>
          <a:p>
            <a:pPr marL="34290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непроведение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технического освидетельствования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зданий, сооружений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теплоэнергетического оборудования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котельных;</a:t>
            </a:r>
          </a:p>
          <a:p>
            <a:pPr marL="342900" lvl="0" indent="-342900" algn="just"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эксплуатация теплоэнергетического оборудования сверх ресурса без проведения соответствующих организационно-технических мероприятий по продлению срока их эксплуатации;</a:t>
            </a:r>
          </a:p>
          <a:p>
            <a:pPr marL="342900" lvl="0" indent="-342900" algn="just" defTabSz="685800" fontAlgn="auto">
              <a:lnSpc>
                <a:spcPct val="100000"/>
              </a:lnSpc>
              <a:spcAft>
                <a:spcPts val="600"/>
              </a:spcAft>
              <a:buFont typeface="Times New Roman" panose="02020603050405020304" pitchFamily="18" charset="0"/>
              <a:buChar char="­"/>
              <a:tabLst>
                <a:tab pos="450215" algn="l"/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необеспеченность нормативно-технической и оперативной документацией, инструкциями, схемами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Характерные нарушения,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при проведении оценок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Рисунок 15" descr="D:\фото\2de7f291d520a542d4f5ac59919c1dd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5998"/>
            <a:ext cx="3355847" cy="42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42" y="1555998"/>
            <a:ext cx="3087015" cy="42778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6036068"/>
            <a:ext cx="335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«Северная энергетическая компания»,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Ноябрьск, ЯНАО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3712" y="6036068"/>
            <a:ext cx="334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«Северная энергетическая компания»,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Ноябрьск, ЯНАО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199" y="1023749"/>
            <a:ext cx="1118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Невыполнение графиков ремонтов тепловых сетей и котельного оборудования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совещаниях, заседаниях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иных представительных органах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52286"/>
              </p:ext>
            </p:extLst>
          </p:nvPr>
        </p:nvGraphicFramePr>
        <p:xfrm>
          <a:off x="457199" y="1215373"/>
          <a:ext cx="11051177" cy="5107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1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85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85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апреля 2025 г.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Совещание 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(Заместитель Губернатора)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июля 2025 г.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совещание (Заместитель Губернатора)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сентября 2025 г. </a:t>
                      </a:r>
                      <a:endParaRPr lang="ru-RU" sz="160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Заседание штаба по обеспечению безопасности электроснабжения Ямало-Ненецкого автономного округа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BBD63-72BB-F9DC-D7EC-C99861ED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017" y="186614"/>
            <a:ext cx="683046" cy="743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68B28D-0A38-29AE-63C4-05FCAB85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25" y="6643171"/>
            <a:ext cx="2269475" cy="214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FF8F-4823-E035-FC02-67BADB67FDD2}"/>
              </a:ext>
            </a:extLst>
          </p:cNvPr>
          <p:cNvSpPr txBox="1"/>
          <p:nvPr/>
        </p:nvSpPr>
        <p:spPr>
          <a:xfrm>
            <a:off x="457200" y="231983"/>
            <a:ext cx="107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лицензий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теплоснабжающих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теплосетевых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8B7E642-1BAF-A8AA-8831-548A69E2697B}"/>
              </a:ext>
            </a:extLst>
          </p:cNvPr>
          <p:cNvCxnSpPr>
            <a:cxnSpLocks/>
          </p:cNvCxnSpPr>
          <p:nvPr/>
        </p:nvCxnSpPr>
        <p:spPr>
          <a:xfrm>
            <a:off x="457200" y="268224"/>
            <a:ext cx="0" cy="5852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19747"/>
              </p:ext>
            </p:extLst>
          </p:nvPr>
        </p:nvGraphicFramePr>
        <p:xfrm>
          <a:off x="457199" y="1215374"/>
          <a:ext cx="10827817" cy="496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7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35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автономный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9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97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Лицензии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имеются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7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347</Words>
  <Application>Microsoft Office PowerPoint</Application>
  <PresentationFormat>Широкоэкранный</PresentationFormat>
  <Paragraphs>79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Казанцев</dc:creator>
  <cp:lastModifiedBy>Патрушева Елена Викторовна</cp:lastModifiedBy>
  <cp:revision>111</cp:revision>
  <cp:lastPrinted>2025-09-30T08:45:59Z</cp:lastPrinted>
  <dcterms:created xsi:type="dcterms:W3CDTF">2022-06-06T17:44:34Z</dcterms:created>
  <dcterms:modified xsi:type="dcterms:W3CDTF">2025-10-02T06:14:16Z</dcterms:modified>
</cp:coreProperties>
</file>